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4"/>
    <p:sldMasterId id="2147483728" r:id="rId5"/>
    <p:sldMasterId id="2147483720" r:id="rId6"/>
    <p:sldMasterId id="2147483792" r:id="rId7"/>
  </p:sldMasterIdLst>
  <p:notesMasterIdLst>
    <p:notesMasterId r:id="rId57"/>
  </p:notesMasterIdLst>
  <p:handoutMasterIdLst>
    <p:handoutMasterId r:id="rId58"/>
  </p:handoutMasterIdLst>
  <p:sldIdLst>
    <p:sldId id="256" r:id="rId8"/>
    <p:sldId id="262" r:id="rId9"/>
    <p:sldId id="387" r:id="rId10"/>
    <p:sldId id="401" r:id="rId11"/>
    <p:sldId id="395" r:id="rId12"/>
    <p:sldId id="396" r:id="rId13"/>
    <p:sldId id="397" r:id="rId14"/>
    <p:sldId id="399" r:id="rId15"/>
    <p:sldId id="388" r:id="rId16"/>
    <p:sldId id="405" r:id="rId17"/>
    <p:sldId id="404" r:id="rId18"/>
    <p:sldId id="430" r:id="rId19"/>
    <p:sldId id="419" r:id="rId20"/>
    <p:sldId id="413" r:id="rId21"/>
    <p:sldId id="422" r:id="rId22"/>
    <p:sldId id="406" r:id="rId23"/>
    <p:sldId id="389" r:id="rId24"/>
    <p:sldId id="407" r:id="rId25"/>
    <p:sldId id="414" r:id="rId26"/>
    <p:sldId id="415" r:id="rId27"/>
    <p:sldId id="416" r:id="rId28"/>
    <p:sldId id="417" r:id="rId29"/>
    <p:sldId id="418" r:id="rId30"/>
    <p:sldId id="431" r:id="rId31"/>
    <p:sldId id="408" r:id="rId32"/>
    <p:sldId id="390" r:id="rId33"/>
    <p:sldId id="409" r:id="rId34"/>
    <p:sldId id="420" r:id="rId35"/>
    <p:sldId id="423" r:id="rId36"/>
    <p:sldId id="424" r:id="rId37"/>
    <p:sldId id="429" r:id="rId38"/>
    <p:sldId id="426" r:id="rId39"/>
    <p:sldId id="427" r:id="rId40"/>
    <p:sldId id="428" r:id="rId41"/>
    <p:sldId id="410" r:id="rId42"/>
    <p:sldId id="391" r:id="rId43"/>
    <p:sldId id="411" r:id="rId44"/>
    <p:sldId id="432" r:id="rId45"/>
    <p:sldId id="412" r:id="rId46"/>
    <p:sldId id="392" r:id="rId47"/>
    <p:sldId id="402" r:id="rId48"/>
    <p:sldId id="435" r:id="rId49"/>
    <p:sldId id="433" r:id="rId50"/>
    <p:sldId id="436" r:id="rId51"/>
    <p:sldId id="437" r:id="rId52"/>
    <p:sldId id="438" r:id="rId53"/>
    <p:sldId id="373" r:id="rId54"/>
    <p:sldId id="439" r:id="rId55"/>
    <p:sldId id="40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s" id="{E73A29F2-40A3-394B-8E8C-F19F298FF94F}">
          <p14:sldIdLst>
            <p14:sldId id="256"/>
          </p14:sldIdLst>
        </p14:section>
        <p14:section name="Content slides" id="{8F7E6734-1A14-6A45-B486-55C031C4E82B}">
          <p14:sldIdLst>
            <p14:sldId id="262"/>
            <p14:sldId id="387"/>
            <p14:sldId id="401"/>
            <p14:sldId id="395"/>
            <p14:sldId id="396"/>
            <p14:sldId id="397"/>
            <p14:sldId id="399"/>
            <p14:sldId id="388"/>
            <p14:sldId id="405"/>
            <p14:sldId id="404"/>
            <p14:sldId id="430"/>
            <p14:sldId id="419"/>
            <p14:sldId id="413"/>
            <p14:sldId id="422"/>
            <p14:sldId id="406"/>
            <p14:sldId id="389"/>
            <p14:sldId id="407"/>
            <p14:sldId id="414"/>
            <p14:sldId id="415"/>
            <p14:sldId id="416"/>
            <p14:sldId id="417"/>
            <p14:sldId id="418"/>
            <p14:sldId id="431"/>
            <p14:sldId id="408"/>
            <p14:sldId id="390"/>
            <p14:sldId id="409"/>
            <p14:sldId id="420"/>
            <p14:sldId id="423"/>
            <p14:sldId id="424"/>
            <p14:sldId id="429"/>
            <p14:sldId id="426"/>
            <p14:sldId id="427"/>
            <p14:sldId id="428"/>
            <p14:sldId id="410"/>
            <p14:sldId id="391"/>
            <p14:sldId id="411"/>
            <p14:sldId id="432"/>
            <p14:sldId id="412"/>
            <p14:sldId id="392"/>
            <p14:sldId id="402"/>
            <p14:sldId id="435"/>
            <p14:sldId id="433"/>
            <p14:sldId id="436"/>
            <p14:sldId id="437"/>
            <p14:sldId id="438"/>
            <p14:sldId id="373"/>
            <p14:sldId id="439"/>
            <p14:sldId id="403"/>
          </p14:sldIdLst>
        </p14:section>
        <p14:section name="Section slides" id="{9F7032C0-3D2D-B240-9B66-BFFEBFB0AE30}">
          <p14:sldIdLst/>
        </p14:section>
        <p14:section name="Menu slides - 3 items" id="{FA070C44-EAA5-2E40-A35B-B1CA7B0971B9}">
          <p14:sldIdLst/>
        </p14:section>
        <p14:section name="Menu slides - 4 items" id="{530DF756-9B58-AF45-B941-524BEF05F571}">
          <p14:sldIdLst/>
        </p14:section>
        <p14:section name="Menu slides - 5 items" id="{7AAA11E7-76C8-284E-938E-D26E16B68347}">
          <p14:sldIdLst/>
        </p14:section>
        <p14:section name="Menu slides - 6 items" id="{FC73FE51-3029-D947-9F72-FB00114D2596}">
          <p14:sldIdLst/>
        </p14:section>
        <p14:section name="Device slides" id="{6EA1A0B5-B21A-1F44-9003-19FE5F87EC8E}">
          <p14:sldIdLst/>
        </p14:section>
        <p14:section name="Ending slide" id="{ED55441F-278A-294D-9CD5-12E09AC67BCF}">
          <p14:sldIdLst/>
        </p14:section>
        <p14:section name="Other slides" id="{984DF5E2-74C8-6B4E-ADE0-6EAB97AC23FA}">
          <p14:sldIdLst/>
        </p14:section>
        <p14:section name="Logos" id="{F81E94FF-D0B3-3245-99B8-4259B9F4DE5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140A3"/>
    <a:srgbClr val="0F1419"/>
    <a:srgbClr val="712F90"/>
    <a:srgbClr val="2583EE"/>
    <a:srgbClr val="3F4346"/>
    <a:srgbClr val="1D2433"/>
    <a:srgbClr val="565D6A"/>
    <a:srgbClr val="191B2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8" autoAdjust="0"/>
    <p:restoredTop sz="74940" autoAdjust="0"/>
  </p:normalViewPr>
  <p:slideViewPr>
    <p:cSldViewPr snapToGrid="0" snapToObjects="1">
      <p:cViewPr>
        <p:scale>
          <a:sx n="99" d="100"/>
          <a:sy n="99" d="100"/>
        </p:scale>
        <p:origin x="390" y="-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129" d="100"/>
          <a:sy n="129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52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06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016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20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1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2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25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98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3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2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115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256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458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https://github.com/dynatrace-innovationlab/acl-docs/tree/master/workshop/04_Building_Environment_zero/4_Deploy_Jenkins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26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264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73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91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0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01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27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4 of Workshop 04, however much is automated to this point.  Need to complete this with a number of details collected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76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5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28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3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25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89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28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92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jumping around here. At this point we need to run the Jenkins script and deploy the environment in section 04 Building </a:t>
            </a:r>
            <a:r>
              <a:rPr lang="en-US" dirty="0" err="1"/>
              <a:t>Env</a:t>
            </a:r>
            <a:r>
              <a:rPr lang="en-US" dirty="0"/>
              <a:t>. Zero in the ACL.  We will come back to this section (06 Monitoring as a Service) during the Building </a:t>
            </a:r>
            <a:r>
              <a:rPr lang="en-US" dirty="0" err="1"/>
              <a:t>Env</a:t>
            </a:r>
            <a:r>
              <a:rPr lang="en-US" dirty="0"/>
              <a:t>. Zero and Performance as a Self Service sections for Tagging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82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jumping around here. At this point we need to run the Jenkins script and deploy the environment in section 04 Building </a:t>
            </a:r>
            <a:r>
              <a:rPr lang="en-US" dirty="0" err="1"/>
              <a:t>Env</a:t>
            </a:r>
            <a:r>
              <a:rPr lang="en-US" dirty="0"/>
              <a:t>. Zero in the ACL.  We will come back to this section (06 Monitoring as a Service) during the Building </a:t>
            </a:r>
            <a:r>
              <a:rPr lang="en-US" dirty="0" err="1"/>
              <a:t>Env</a:t>
            </a:r>
            <a:r>
              <a:rPr lang="en-US" dirty="0"/>
              <a:t>. Zero and Performance as a Self Service sections for Tagging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3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dynatrace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trace.com/tria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17E17-C290-2E44-B812-7DC6ECAE4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4717" r="35664" b="56705"/>
          <a:stretch/>
        </p:blipFill>
        <p:spPr>
          <a:xfrm rot="16200000">
            <a:off x="3396205" y="-1934132"/>
            <a:ext cx="6858001" cy="107335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4450" y="3397293"/>
            <a:ext cx="775331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184A7AC-7381-9E4F-A084-AB75B881D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271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68921" cy="1334125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083C6-A6F4-644D-B048-803FC98DF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10716" r="35664" b="62704"/>
          <a:stretch/>
        </p:blipFill>
        <p:spPr>
          <a:xfrm rot="5400000">
            <a:off x="1937795" y="-1934132"/>
            <a:ext cx="6858001" cy="10733591"/>
          </a:xfrm>
          <a:prstGeom prst="rect">
            <a:avLst/>
          </a:prstGeom>
          <a:effectLst/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43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1875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EDC7CE-1B19-A440-A7F1-C54377A71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6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FE7B39-087A-B846-9646-B740D894A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46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F0CC620-CE9C-E944-8D3F-4A1A2D1C4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11123" r="40001" b="16887"/>
          <a:stretch/>
        </p:blipFill>
        <p:spPr>
          <a:xfrm>
            <a:off x="856894" y="0"/>
            <a:ext cx="113351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12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62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9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4174436" y="3957304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spc="100" baseline="0" dirty="0" err="1">
                <a:solidFill>
                  <a:schemeClr val="bg1"/>
                </a:solidFill>
                <a:latin typeface="Bernina Sans Light" pitchFamily="2" charset="77"/>
                <a:ea typeface="Calibri Light" charset="0"/>
                <a:cs typeface="Calibri Light" charset="0"/>
              </a:rPr>
              <a:t>dynatrace.com</a:t>
            </a:r>
            <a:endParaRPr lang="en-US" sz="1600" b="0" i="0" spc="100" baseline="0" dirty="0">
              <a:solidFill>
                <a:schemeClr val="bg1"/>
              </a:solidFill>
              <a:latin typeface="Bernina Sans Light" pitchFamily="2" charset="77"/>
              <a:ea typeface="Calibri Light" charset="0"/>
              <a:cs typeface="Calibri 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434" y="2808544"/>
            <a:ext cx="3843133" cy="678953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C4EF0A49-03A2-2D4E-8288-05E91476AE35}"/>
              </a:ext>
            </a:extLst>
          </p:cNvPr>
          <p:cNvSpPr/>
          <p:nvPr userDrawn="1"/>
        </p:nvSpPr>
        <p:spPr>
          <a:xfrm>
            <a:off x="5002306" y="3903517"/>
            <a:ext cx="2151529" cy="34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1266" y="4850810"/>
            <a:ext cx="2590438" cy="1421437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EC7FF6-51B1-804C-838C-CB22FB337D3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00984" y="1570414"/>
            <a:ext cx="3691003" cy="3056161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9190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trial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4" name="Rounded Rectangle 3">
            <a:hlinkClick r:id="rId3"/>
            <a:extLst>
              <a:ext uri="{FF2B5EF4-FFF2-40B4-BE49-F238E27FC236}">
                <a16:creationId xmlns:a16="http://schemas.microsoft.com/office/drawing/2014/main" id="{4E6106BF-83BB-034C-8B9C-6DDB1232CFF7}"/>
              </a:ext>
            </a:extLst>
          </p:cNvPr>
          <p:cNvSpPr/>
          <p:nvPr userDrawn="1"/>
        </p:nvSpPr>
        <p:spPr>
          <a:xfrm>
            <a:off x="966182" y="4980265"/>
            <a:ext cx="2947558" cy="610802"/>
          </a:xfrm>
          <a:prstGeom prst="roundRect">
            <a:avLst>
              <a:gd name="adj" fmla="val 10436"/>
            </a:avLst>
          </a:prstGeom>
          <a:gradFill>
            <a:gsLst>
              <a:gs pos="0">
                <a:srgbClr val="2583EE"/>
              </a:gs>
              <a:gs pos="100000">
                <a:srgbClr val="712F90"/>
              </a:gs>
            </a:gsLst>
            <a:lin ang="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966182" y="5164565"/>
            <a:ext cx="2947558" cy="42650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1" i="0" u="none" spc="100" baseline="0" dirty="0" err="1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dynatrace.com</a:t>
            </a:r>
            <a:r>
              <a:rPr lang="en-US" sz="1600" b="1" i="0" u="none" spc="100" baseline="0" dirty="0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/trial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183" y="1635181"/>
            <a:ext cx="2947558" cy="520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63364-0F33-5441-8624-AE5EABD314DB}"/>
              </a:ext>
            </a:extLst>
          </p:cNvPr>
          <p:cNvSpPr txBox="1"/>
          <p:nvPr userDrawn="1"/>
        </p:nvSpPr>
        <p:spPr>
          <a:xfrm>
            <a:off x="838198" y="3143983"/>
            <a:ext cx="5150308" cy="132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 dirty="0">
                <a:solidFill>
                  <a:schemeClr val="bg1"/>
                </a:solidFill>
                <a:latin typeface="Bernina Sans" pitchFamily="2" charset="77"/>
              </a:rPr>
              <a:t>Get ready to be amazed </a:t>
            </a:r>
          </a:p>
          <a:p>
            <a:pPr algn="l">
              <a:lnSpc>
                <a:spcPct val="150000"/>
              </a:lnSpc>
            </a:pPr>
            <a:r>
              <a:rPr lang="en-US" sz="2800" b="0" i="0" dirty="0">
                <a:solidFill>
                  <a:schemeClr val="bg1"/>
                </a:solidFill>
                <a:latin typeface="Bernina Sans Light" pitchFamily="2" charset="77"/>
              </a:rPr>
              <a:t>in 5 minutes or less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082D76-89D0-A845-A386-2243F402DA05}"/>
              </a:ext>
            </a:extLst>
          </p:cNvPr>
          <p:cNvCxnSpPr>
            <a:cxnSpLocks/>
          </p:cNvCxnSpPr>
          <p:nvPr userDrawn="1"/>
        </p:nvCxnSpPr>
        <p:spPr>
          <a:xfrm>
            <a:off x="966182" y="262299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6EF69B-2804-B44D-89A5-3044B9FBEF12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A36FA-1F80-A047-BD53-E6E1D70966ED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2F855B-7F5A-8744-9BE9-440FB74E69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80175" y="-385763"/>
            <a:ext cx="5711825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2" grpId="0"/>
      <p:bldP spid="13" grpId="0"/>
      <p:bldP spid="1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144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0191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9288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668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9788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00EAEBF-04B0-A44F-B347-0C6D2717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47925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082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8948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15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5196840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519684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510059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46412" y="1428908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46412" y="480069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8511076" y="0"/>
            <a:ext cx="3697452" cy="3694176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11076" y="3152549"/>
            <a:ext cx="3694417" cy="3705451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726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188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04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tx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617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469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02F35F52-9691-0F42-8C31-626ABABA5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DF560927-6461-7746-9032-DD6BEDF7A6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28417BEF-971B-0F43-A010-B1089DE4E4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05C338E9-E73F-A843-AE94-A9BB454C57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59FCF0DE-AED9-2E40-903F-235C76B32F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6" name="Picture Placeholder 21">
            <a:extLst>
              <a:ext uri="{FF2B5EF4-FFF2-40B4-BE49-F238E27FC236}">
                <a16:creationId xmlns:a16="http://schemas.microsoft.com/office/drawing/2014/main" id="{D4982F9F-64B2-7148-962E-DF4D89A11A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4" name="Text Placeholder 47">
            <a:extLst>
              <a:ext uri="{FF2B5EF4-FFF2-40B4-BE49-F238E27FC236}">
                <a16:creationId xmlns:a16="http://schemas.microsoft.com/office/drawing/2014/main" id="{D9BA43D7-93F1-2542-8710-870CF899D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5" name="Text Placeholder 47">
            <a:extLst>
              <a:ext uri="{FF2B5EF4-FFF2-40B4-BE49-F238E27FC236}">
                <a16:creationId xmlns:a16="http://schemas.microsoft.com/office/drawing/2014/main" id="{66EB4BC3-66CE-5743-B31E-143C920A8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6" name="Text Placeholder 47">
            <a:extLst>
              <a:ext uri="{FF2B5EF4-FFF2-40B4-BE49-F238E27FC236}">
                <a16:creationId xmlns:a16="http://schemas.microsoft.com/office/drawing/2014/main" id="{4C5A2096-D066-0244-A57C-94C8C34CD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" name="Text Placeholder 47">
            <a:extLst>
              <a:ext uri="{FF2B5EF4-FFF2-40B4-BE49-F238E27FC236}">
                <a16:creationId xmlns:a16="http://schemas.microsoft.com/office/drawing/2014/main" id="{A0EA7BD6-54C1-B34A-8CEA-B56258BDB2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" name="Text Placeholder 47">
            <a:extLst>
              <a:ext uri="{FF2B5EF4-FFF2-40B4-BE49-F238E27FC236}">
                <a16:creationId xmlns:a16="http://schemas.microsoft.com/office/drawing/2014/main" id="{3AA32FAB-87C3-7E44-B403-B1AA05915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Text Placeholder 47">
            <a:extLst>
              <a:ext uri="{FF2B5EF4-FFF2-40B4-BE49-F238E27FC236}">
                <a16:creationId xmlns:a16="http://schemas.microsoft.com/office/drawing/2014/main" id="{50780ACF-28CB-5A48-AB47-F19B96CEAE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225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tx1">
                    <a:lumMod val="65000"/>
                    <a:lumOff val="3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0F14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3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0F14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18284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20230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0230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1142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74327" y="72605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9658206" y="1"/>
            <a:ext cx="2550322" cy="2548063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660301" y="2151081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60301" y="4302162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74327" y="28865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74327" y="503761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E838826-BEA7-F444-9A12-EC09F05CFA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878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07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3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232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74370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74370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64745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70188" y="55717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70188" y="538612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0258280" y="1"/>
            <a:ext cx="1950248" cy="1948521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59882" y="1620403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259882" y="3263442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14F8DBD-FF0E-F64F-B879-41CC8037549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59882" y="4903534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70188" y="216682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70188" y="377647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E5204E7-4623-D84D-9F3C-3DE8650B09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797729-DB87-9940-906F-E934CC16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177" t="6498" r="29419" b="29677"/>
          <a:stretch/>
        </p:blipFill>
        <p:spPr>
          <a:xfrm rot="16200000">
            <a:off x="2666999" y="-2663338"/>
            <a:ext cx="6858001" cy="1219200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tx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7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3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83" r:id="rId6"/>
    <p:sldLayoutId id="2147483785" r:id="rId7"/>
    <p:sldLayoutId id="2147483786" r:id="rId8"/>
    <p:sldLayoutId id="2147483812" r:id="rId9"/>
    <p:sldLayoutId id="2147483787" r:id="rId10"/>
    <p:sldLayoutId id="2147483788" r:id="rId11"/>
    <p:sldLayoutId id="2147483762" r:id="rId12"/>
    <p:sldLayoutId id="2147483808" r:id="rId13"/>
    <p:sldLayoutId id="2147483807" r:id="rId14"/>
    <p:sldLayoutId id="2147483806" r:id="rId15"/>
    <p:sldLayoutId id="2147483814" r:id="rId16"/>
    <p:sldLayoutId id="2147483790" r:id="rId17"/>
    <p:sldLayoutId id="2147483813" r:id="rId18"/>
    <p:sldLayoutId id="2147483740" r:id="rId19"/>
    <p:sldLayoutId id="2147483816" r:id="rId2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F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7F7217-03DE-8749-AEE4-B956083B35BE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70E05-D626-AA45-8B5F-80B9B1EFDA0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0C8E0-6B8E-A841-A0D3-0FA3CCF78A40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3" r:id="rId3"/>
    <p:sldLayoutId id="2147483734" r:id="rId4"/>
    <p:sldLayoutId id="2147483735" r:id="rId5"/>
    <p:sldLayoutId id="2147483760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28895-093D-7044-BB3E-AC83DB5EFEA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818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rgbClr val="0F1419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7" r:id="rId2"/>
    <p:sldLayoutId id="2147483800" r:id="rId3"/>
    <p:sldLayoutId id="2147483801" r:id="rId4"/>
    <p:sldLayoutId id="2147483817" r:id="rId5"/>
    <p:sldLayoutId id="2147483802" r:id="rId6"/>
    <p:sldLayoutId id="2147483809" r:id="rId7"/>
    <p:sldLayoutId id="2147483810" r:id="rId8"/>
    <p:sldLayoutId id="2147483811" r:id="rId9"/>
    <p:sldLayoutId id="2147483803" r:id="rId10"/>
    <p:sldLayoutId id="214748380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rgbClr val="0F1419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orontoac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orontoac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hack/util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dtredhat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dynatrace.com/support/help/cloud-platforms/openshift/full-stack/deploy-oneagent-on-openshift-container-platform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-toronto-acm/acm-docs/tree/master/workshop/06_Monitoring_as_a_Servi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5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5.tiff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tiff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4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5.tiff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tiff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4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-toronto-acm/acm-docs/tree/master/workshop/07_Performance_as_a_Self_Servi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5.tiff"/><Relationship Id="rId18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tiff"/><Relationship Id="rId10" Type="http://schemas.openxmlformats.org/officeDocument/2006/relationships/image" Target="../media/image19.svg"/><Relationship Id="rId19" Type="http://schemas.openxmlformats.org/officeDocument/2006/relationships/image" Target="../media/image35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5.tiff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tiff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4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sible.com/licens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-toronto-acm/acm-docs/tree/master/workshop/09_Runbook_Automation_and_Self_Heal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tiff"/><Relationship Id="rId18" Type="http://schemas.openxmlformats.org/officeDocument/2006/relationships/image" Target="../media/image21.png"/><Relationship Id="rId3" Type="http://schemas.openxmlformats.org/officeDocument/2006/relationships/image" Target="../media/image12.png"/><Relationship Id="rId21" Type="http://schemas.openxmlformats.org/officeDocument/2006/relationships/image" Target="../media/image57.png"/><Relationship Id="rId7" Type="http://schemas.openxmlformats.org/officeDocument/2006/relationships/image" Target="../media/image16.png"/><Relationship Id="rId12" Type="http://schemas.openxmlformats.org/officeDocument/2006/relationships/image" Target="../media/image46.tiff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5.png"/><Relationship Id="rId20" Type="http://schemas.openxmlformats.org/officeDocument/2006/relationships/image" Target="../media/image56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svg"/><Relationship Id="rId11" Type="http://schemas.openxmlformats.org/officeDocument/2006/relationships/image" Target="../media/image45.tiff"/><Relationship Id="rId5" Type="http://schemas.openxmlformats.org/officeDocument/2006/relationships/image" Target="../media/image14.png"/><Relationship Id="rId15" Type="http://schemas.openxmlformats.org/officeDocument/2006/relationships/image" Target="../media/image54.png"/><Relationship Id="rId10" Type="http://schemas.openxmlformats.org/officeDocument/2006/relationships/image" Target="../media/image19.svg"/><Relationship Id="rId19" Type="http://schemas.openxmlformats.org/officeDocument/2006/relationships/image" Target="../media/image2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47.png"/><Relationship Id="rId22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socks.weave.works/" TargetMode="Externa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ty.sysprogs.com/downloa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join" TargetMode="External"/><Relationship Id="rId5" Type="http://schemas.openxmlformats.org/officeDocument/2006/relationships/hyperlink" Target="http://bit.ly/dtsaastrial" TargetMode="External"/><Relationship Id="rId4" Type="http://schemas.openxmlformats.org/officeDocument/2006/relationships/hyperlink" Target="https://putty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73A0F5-94F9-7843-85C4-A92B8D245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10039234" cy="1927481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the Enterprise Cloud with Dynatrace and Red Hat OpenShift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C00B0DB-885D-5D48-939D-39CC8A7F9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ACM Workshop Toronto</a:t>
            </a:r>
          </a:p>
          <a:p>
            <a:r>
              <a:rPr lang="en-US" dirty="0"/>
              <a:t>January 9, 2019</a:t>
            </a:r>
          </a:p>
        </p:txBody>
      </p:sp>
    </p:spTree>
    <p:extLst>
      <p:ext uri="{BB962C8B-B14F-4D97-AF65-F5344CB8AC3E}">
        <p14:creationId xmlns:p14="http://schemas.microsoft.com/office/powerpoint/2010/main" val="852881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033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1737DF-9B44-4A9F-926C-ABBF3D6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hlinkClick r:id="rId3"/>
              </a:rPr>
              <a:t>http://bit.ly/torontoacm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255E1-59B5-47CC-AC27-E5315376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89" y="1445134"/>
            <a:ext cx="2652227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Log into your Cluster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Key: dynatrace19</a:t>
            </a:r>
          </a:p>
          <a:p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i="1" dirty="0">
                <a:solidFill>
                  <a:schemeClr val="tx1"/>
                </a:solidFill>
              </a:rPr>
              <a:t>Next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608A89-331E-4249-98D8-3AACE3B5E7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Setting up your </a:t>
            </a:r>
            <a:r>
              <a:rPr lang="en-US" dirty="0" err="1"/>
              <a:t>Openshift</a:t>
            </a:r>
            <a:r>
              <a:rPr lang="en-US" dirty="0"/>
              <a:t>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DCF93-62AE-44AA-9258-D49433DFB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252" y="1396844"/>
            <a:ext cx="9242945" cy="44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2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1737DF-9B44-4A9F-926C-ABBF3D6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hlinkClick r:id="rId3"/>
              </a:rPr>
              <a:t>http://bit.ly/torontoacm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255E1-59B5-47CC-AC27-E5315376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89" y="1445134"/>
            <a:ext cx="2786863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Download .</a:t>
            </a:r>
            <a:r>
              <a:rPr lang="en-US" sz="1900" dirty="0" err="1">
                <a:solidFill>
                  <a:schemeClr val="tx1"/>
                </a:solidFill>
              </a:rPr>
              <a:t>pem</a:t>
            </a:r>
            <a:r>
              <a:rPr lang="en-US" sz="1900" dirty="0">
                <a:solidFill>
                  <a:schemeClr val="tx1"/>
                </a:solidFill>
              </a:rPr>
              <a:t> file</a:t>
            </a:r>
          </a:p>
          <a:p>
            <a:r>
              <a:rPr lang="en-US" sz="1900" dirty="0">
                <a:solidFill>
                  <a:schemeClr val="tx1"/>
                </a:solidFill>
              </a:rPr>
              <a:t>Open SSH client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SSH to bastion host</a:t>
            </a:r>
          </a:p>
          <a:p>
            <a:r>
              <a:rPr lang="en-US" sz="1900" dirty="0">
                <a:solidFill>
                  <a:schemeClr val="tx1"/>
                </a:solidFill>
              </a:rPr>
              <a:t>Open Browser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Connect to OpenShift console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User: </a:t>
            </a:r>
            <a:r>
              <a:rPr lang="en-US" sz="1700" b="1" dirty="0">
                <a:solidFill>
                  <a:schemeClr val="tx1"/>
                </a:solidFill>
              </a:rPr>
              <a:t>opentlc-mgr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Pass: </a:t>
            </a:r>
            <a:r>
              <a:rPr lang="en-US" sz="1700" b="1" dirty="0">
                <a:solidFill>
                  <a:schemeClr val="tx1"/>
                </a:solidFill>
              </a:rPr>
              <a:t>r3dh4t1!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608A89-331E-4249-98D8-3AACE3B5E7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Setting up your </a:t>
            </a:r>
            <a:r>
              <a:rPr lang="en-US" dirty="0" err="1"/>
              <a:t>Openshift</a:t>
            </a:r>
            <a:r>
              <a:rPr lang="en-US" dirty="0"/>
              <a:t> Cluster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DDBCB-47C8-4790-94E2-9E76F274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99" y="496412"/>
            <a:ext cx="9111302" cy="54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51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FE0924-3975-43A7-8F69-A13BAD00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Git Organization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63664F-B9EC-4455-B377-C8E99E586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0925" y="1440170"/>
            <a:ext cx="7432701" cy="360877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0BB0FB-8682-40A7-9608-1DCF95F6A2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9272" y="1523999"/>
            <a:ext cx="2625393" cy="4652963"/>
          </a:xfrm>
        </p:spPr>
        <p:txBody>
          <a:bodyPr/>
          <a:lstStyle/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Create a new git organization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name it:	       </a:t>
            </a:r>
            <a:r>
              <a:rPr lang="en-US" sz="1400" b="0" dirty="0" err="1">
                <a:solidFill>
                  <a:srgbClr val="00B050"/>
                </a:solidFill>
              </a:rPr>
              <a:t>dt-toronto-acm</a:t>
            </a:r>
            <a:r>
              <a:rPr lang="en-US" sz="1400" b="0" dirty="0">
                <a:solidFill>
                  <a:srgbClr val="00B050"/>
                </a:solidFill>
              </a:rPr>
              <a:t>-#### (where #### = GUID)</a:t>
            </a:r>
          </a:p>
          <a:p>
            <a:pPr marL="342900" indent="-342900" algn="l">
              <a:buAutoNum type="arabicPeriod"/>
            </a:pPr>
            <a:r>
              <a:rPr lang="en-US" sz="1400" b="0" dirty="0">
                <a:solidFill>
                  <a:schemeClr val="tx1"/>
                </a:solidFill>
              </a:rPr>
              <a:t>Add your email</a:t>
            </a:r>
          </a:p>
          <a:p>
            <a:pPr marL="342900" indent="-342900" algn="l">
              <a:buAutoNum type="arabicPeriod"/>
            </a:pPr>
            <a:r>
              <a:rPr lang="en-US" sz="1400" b="0" dirty="0">
                <a:solidFill>
                  <a:schemeClr val="tx1"/>
                </a:solidFill>
              </a:rPr>
              <a:t>Create organization         -&gt; continue                          -&gt; skip </a:t>
            </a:r>
          </a:p>
          <a:p>
            <a:pPr algn="l"/>
            <a:endParaRPr lang="en-US" sz="1400" b="0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B6A2A7-6BF7-4D89-8F33-A0C17048D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prerequisite</a:t>
            </a:r>
          </a:p>
        </p:txBody>
      </p:sp>
      <p:sp>
        <p:nvSpPr>
          <p:cNvPr id="12" name="AutoShape 2" descr="org-detail2.png">
            <a:extLst>
              <a:ext uri="{FF2B5EF4-FFF2-40B4-BE49-F238E27FC236}">
                <a16:creationId xmlns:a16="http://schemas.microsoft.com/office/drawing/2014/main" id="{63BC6244-20AC-48CD-B413-6A9AD356CE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6C334459-1495-4C4A-B9A4-BE3D906F48EC}"/>
              </a:ext>
            </a:extLst>
          </p:cNvPr>
          <p:cNvSpPr/>
          <p:nvPr/>
        </p:nvSpPr>
        <p:spPr>
          <a:xfrm>
            <a:off x="10745747" y="1809784"/>
            <a:ext cx="900231" cy="429450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62F4B-CCB9-4805-A429-C4A52DE46C03}"/>
              </a:ext>
            </a:extLst>
          </p:cNvPr>
          <p:cNvGrpSpPr/>
          <p:nvPr/>
        </p:nvGrpSpPr>
        <p:grpSpPr>
          <a:xfrm>
            <a:off x="7839295" y="2305496"/>
            <a:ext cx="4042862" cy="4376421"/>
            <a:chOff x="4080151" y="2147008"/>
            <a:chExt cx="4042862" cy="4376421"/>
          </a:xfrm>
          <a:effectLst>
            <a:outerShdw blurRad="127000" dist="38100" dir="13500000" algn="br" rotWithShape="0">
              <a:schemeClr val="tx1">
                <a:alpha val="40000"/>
              </a:scheme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1D63CC-23B6-4815-81B6-B364C2B7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0151" y="2147008"/>
              <a:ext cx="4042862" cy="431015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19" name="Arrow: Left 18">
              <a:extLst>
                <a:ext uri="{FF2B5EF4-FFF2-40B4-BE49-F238E27FC236}">
                  <a16:creationId xmlns:a16="http://schemas.microsoft.com/office/drawing/2014/main" id="{FAD58E7B-861E-4D41-939E-55AAD3C662D8}"/>
                </a:ext>
              </a:extLst>
            </p:cNvPr>
            <p:cNvSpPr/>
            <p:nvPr/>
          </p:nvSpPr>
          <p:spPr>
            <a:xfrm>
              <a:off x="6285475" y="2986779"/>
              <a:ext cx="900231" cy="42945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DB184B9B-D4E1-49DE-9A78-6EE66D2D5284}"/>
                </a:ext>
              </a:extLst>
            </p:cNvPr>
            <p:cNvSpPr/>
            <p:nvPr/>
          </p:nvSpPr>
          <p:spPr>
            <a:xfrm>
              <a:off x="6285475" y="3405009"/>
              <a:ext cx="900231" cy="42945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Arrow: Left 20">
              <a:extLst>
                <a:ext uri="{FF2B5EF4-FFF2-40B4-BE49-F238E27FC236}">
                  <a16:creationId xmlns:a16="http://schemas.microsoft.com/office/drawing/2014/main" id="{C3F3E51C-FA89-4AE2-A5DE-4F601E74180D}"/>
                </a:ext>
              </a:extLst>
            </p:cNvPr>
            <p:cNvSpPr/>
            <p:nvPr/>
          </p:nvSpPr>
          <p:spPr>
            <a:xfrm>
              <a:off x="4906864" y="6093979"/>
              <a:ext cx="900231" cy="42945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55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D51DD-5387-4FEA-9688-EF951B11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Bastion setup	</a:t>
            </a:r>
          </a:p>
        </p:txBody>
      </p:sp>
      <p:sp useBgFill="1">
        <p:nvSpPr>
          <p:cNvPr id="6" name="Content Placeholder 5">
            <a:extLst>
              <a:ext uri="{FF2B5EF4-FFF2-40B4-BE49-F238E27FC236}">
                <a16:creationId xmlns:a16="http://schemas.microsoft.com/office/drawing/2014/main" id="{1AAA1189-F036-44A7-A858-40848FB2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[ec2-user@bastion]$ git clone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https://github.com/peterhack/util.git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[ec2-user@bastion]$ ~/util/bastion_setup.sh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Enter credentials when prompted: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Please enter your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Username: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&lt;YOUR GITHUB USERNAME&gt;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Please enter your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Organization: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&lt;YOUR GITHUB ORGANIZATION&gt;</a:t>
            </a:r>
          </a:p>
          <a:p>
            <a:pPr marL="457200" lvl="1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Please log into your OpenShift cluster	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Authentication required for https://master:443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openshift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Username: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opentlc-mgr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Password: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r3dh4t1!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7B9FE03-202D-4AB0-ADBE-BB19FFC78ED5}"/>
              </a:ext>
            </a:extLst>
          </p:cNvPr>
          <p:cNvSpPr/>
          <p:nvPr/>
        </p:nvSpPr>
        <p:spPr>
          <a:xfrm>
            <a:off x="4886148" y="5334000"/>
            <a:ext cx="8874730" cy="897570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Please use these credentials for OpenShift</a:t>
            </a:r>
          </a:p>
        </p:txBody>
      </p:sp>
    </p:spTree>
    <p:extLst>
      <p:ext uri="{BB962C8B-B14F-4D97-AF65-F5344CB8AC3E}">
        <p14:creationId xmlns:p14="http://schemas.microsoft.com/office/powerpoint/2010/main" val="412449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FE0924-3975-43A7-8F69-A13BAD00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happened????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0BB0FB-8682-40A7-9608-1DCF95F6A2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9272" y="1523999"/>
            <a:ext cx="2659052" cy="4652963"/>
          </a:xfrm>
        </p:spPr>
        <p:txBody>
          <a:bodyPr/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The setup scripts will bring locally all of the </a:t>
            </a:r>
            <a:r>
              <a:rPr lang="en-US" b="0" dirty="0" err="1">
                <a:solidFill>
                  <a:schemeClr val="tx1"/>
                </a:solidFill>
              </a:rPr>
              <a:t>Sockshop</a:t>
            </a:r>
            <a:r>
              <a:rPr lang="en-US" b="0" dirty="0">
                <a:solidFill>
                  <a:schemeClr val="tx1"/>
                </a:solidFill>
              </a:rPr>
              <a:t> artifacts</a:t>
            </a:r>
            <a:endParaRPr lang="en-US" sz="1400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Your </a:t>
            </a:r>
            <a:r>
              <a:rPr lang="en-US" b="0" dirty="0" err="1">
                <a:solidFill>
                  <a:schemeClr val="tx1"/>
                </a:solidFill>
              </a:rPr>
              <a:t>Github</a:t>
            </a:r>
            <a:r>
              <a:rPr lang="en-US" b="0" dirty="0">
                <a:solidFill>
                  <a:schemeClr val="tx1"/>
                </a:solidFill>
              </a:rPr>
              <a:t> Org should now have the repositories for all of the microservices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B6A2A7-6BF7-4D89-8F33-A0C17048D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sp>
        <p:nvSpPr>
          <p:cNvPr id="12" name="AutoShape 2" descr="org-detail2.png">
            <a:extLst>
              <a:ext uri="{FF2B5EF4-FFF2-40B4-BE49-F238E27FC236}">
                <a16:creationId xmlns:a16="http://schemas.microsoft.com/office/drawing/2014/main" id="{63BC6244-20AC-48CD-B413-6A9AD356CE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41FB-FEF5-452A-9C27-D1615FCD7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231" y="1524000"/>
            <a:ext cx="8650335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As part of the setup, we forked our demo repos to your new </a:t>
            </a:r>
            <a:r>
              <a:rPr lang="en-US" sz="1600" dirty="0" err="1">
                <a:solidFill>
                  <a:srgbClr val="FFFF00"/>
                </a:solidFill>
              </a:rPr>
              <a:t>Github</a:t>
            </a:r>
            <a:r>
              <a:rPr lang="en-US" sz="1600" dirty="0">
                <a:solidFill>
                  <a:srgbClr val="FFFF00"/>
                </a:solidFill>
              </a:rPr>
              <a:t> Organization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rgbClr val="FFFF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93628B-FEF7-4112-BF95-710DE421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39" y="1934148"/>
            <a:ext cx="9036614" cy="469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51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800" dirty="0">
              <a:latin typeface="Bernina Sans" pitchFamily="2" charset="77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800" dirty="0">
              <a:latin typeface="Bernina Sa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32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1:</a:t>
            </a:r>
            <a:br>
              <a:rPr lang="en-US" dirty="0"/>
            </a:br>
            <a:r>
              <a:rPr lang="en-US" dirty="0"/>
              <a:t>Monitoring as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2A079-72FC-C540-ADFF-FEC9821F8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2088" y="3868663"/>
            <a:ext cx="9353637" cy="1722437"/>
          </a:xfrm>
        </p:spPr>
        <p:txBody>
          <a:bodyPr/>
          <a:lstStyle/>
          <a:p>
            <a:pPr algn="l"/>
            <a:r>
              <a:rPr lang="en-US" dirty="0"/>
              <a:t>Installing Dynatrace to enable monitoring as part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3949169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1: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61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Dynatrace Trial Tenant* 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300" b="1" dirty="0">
                <a:hlinkClick r:id="rId2"/>
              </a:rPr>
              <a:t>https://bit.ly/dtredhat</a:t>
            </a:r>
            <a:r>
              <a:rPr lang="en-US" sz="4300" b="1" dirty="0"/>
              <a:t> </a:t>
            </a:r>
            <a:r>
              <a:rPr lang="en-US" sz="2600" b="1" dirty="0"/>
              <a:t> 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	*if you already have a registered tenant with Dynatrace already, please let me know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 err="1"/>
              <a:t>Sockshop</a:t>
            </a:r>
            <a:r>
              <a:rPr lang="en-US" dirty="0"/>
              <a:t> Application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Prerequisites Setup</a:t>
            </a:r>
          </a:p>
          <a:p>
            <a:r>
              <a:rPr lang="en-US" dirty="0"/>
              <a:t>Workshops</a:t>
            </a:r>
          </a:p>
          <a:p>
            <a:pPr lvl="1"/>
            <a:r>
              <a:rPr lang="en-US" dirty="0"/>
              <a:t>Monitoring as a Service</a:t>
            </a:r>
          </a:p>
          <a:p>
            <a:pPr lvl="1"/>
            <a:r>
              <a:rPr lang="en-US" dirty="0"/>
              <a:t>Building Environment Zero with OpenShift and Jenkins</a:t>
            </a:r>
          </a:p>
          <a:p>
            <a:pPr lvl="1"/>
            <a:r>
              <a:rPr lang="en-US" dirty="0"/>
              <a:t>Performance as a Self-Service </a:t>
            </a:r>
          </a:p>
          <a:p>
            <a:pPr lvl="1"/>
            <a:r>
              <a:rPr lang="en-US" dirty="0"/>
              <a:t>Runbook Automation with Ansible</a:t>
            </a:r>
          </a:p>
        </p:txBody>
      </p:sp>
    </p:spTree>
    <p:extLst>
      <p:ext uri="{BB962C8B-B14F-4D97-AF65-F5344CB8AC3E}">
        <p14:creationId xmlns:p14="http://schemas.microsoft.com/office/powerpoint/2010/main" val="2077739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tenant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*if you already have a registered tenant with Dynatrace already, please let me know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22143-751B-45D3-B868-5027AEBAB7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Log into your tenant 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Select “Deploy Dynatrace”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Select “Set up PaaS integration”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945A8-9CEA-4B2B-9999-8ACE5946D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E04308-1386-4BBF-B4BC-482DA2CA29A9}"/>
              </a:ext>
            </a:extLst>
          </p:cNvPr>
          <p:cNvGrpSpPr/>
          <p:nvPr/>
        </p:nvGrpSpPr>
        <p:grpSpPr>
          <a:xfrm>
            <a:off x="3567281" y="1574140"/>
            <a:ext cx="8068785" cy="3873356"/>
            <a:chOff x="3438255" y="1355356"/>
            <a:chExt cx="8068785" cy="38733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4683A-AE0B-42C4-880F-4B781E629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8255" y="1355356"/>
              <a:ext cx="8068785" cy="3873356"/>
            </a:xfrm>
            <a:prstGeom prst="rect">
              <a:avLst/>
            </a:prstGeom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0FF6B525-FC19-491D-9785-B355B2B6B238}"/>
                </a:ext>
              </a:extLst>
            </p:cNvPr>
            <p:cNvSpPr/>
            <p:nvPr/>
          </p:nvSpPr>
          <p:spPr>
            <a:xfrm>
              <a:off x="4407539" y="4294860"/>
              <a:ext cx="987328" cy="751715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1F6DF8F7-AD2A-43A9-A85B-2F7FC43A5879}"/>
                </a:ext>
              </a:extLst>
            </p:cNvPr>
            <p:cNvSpPr/>
            <p:nvPr/>
          </p:nvSpPr>
          <p:spPr>
            <a:xfrm>
              <a:off x="7904231" y="4201752"/>
              <a:ext cx="987328" cy="61708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94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Gathering tenant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22143-751B-45D3-B868-5027AEBAB7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Save these details for later use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Environment ID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API/Installer token</a:t>
            </a:r>
          </a:p>
          <a:p>
            <a:pPr marL="342900" indent="-342900" algn="l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PaaS token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945A8-9CEA-4B2B-9999-8ACE5946D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009A00-983B-4797-99FE-7C9B50FC4224}"/>
              </a:ext>
            </a:extLst>
          </p:cNvPr>
          <p:cNvGrpSpPr/>
          <p:nvPr/>
        </p:nvGrpSpPr>
        <p:grpSpPr>
          <a:xfrm>
            <a:off x="4252185" y="1523999"/>
            <a:ext cx="6883300" cy="4142108"/>
            <a:chOff x="4252185" y="1523999"/>
            <a:chExt cx="6883300" cy="41421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7B77F5-A5DE-4B83-BE48-6917CACC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185" y="1523999"/>
              <a:ext cx="6440925" cy="4142108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FB617F0-FF85-4A83-9E4A-107DAAFDD1F8}"/>
                </a:ext>
              </a:extLst>
            </p:cNvPr>
            <p:cNvSpPr/>
            <p:nvPr/>
          </p:nvSpPr>
          <p:spPr>
            <a:xfrm>
              <a:off x="6311043" y="3640771"/>
              <a:ext cx="875132" cy="53854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0989BC6-EB72-4DB2-85A7-65679C092D39}"/>
                </a:ext>
              </a:extLst>
            </p:cNvPr>
            <p:cNvSpPr/>
            <p:nvPr/>
          </p:nvSpPr>
          <p:spPr>
            <a:xfrm>
              <a:off x="8857899" y="4356204"/>
              <a:ext cx="807814" cy="53854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D8910DB6-8B62-43B6-90B4-9A118C6B719A}"/>
                </a:ext>
              </a:extLst>
            </p:cNvPr>
            <p:cNvSpPr/>
            <p:nvPr/>
          </p:nvSpPr>
          <p:spPr>
            <a:xfrm>
              <a:off x="10399885" y="4583220"/>
              <a:ext cx="735600" cy="484632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592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B84-D024-477C-BCAE-EF24287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the OneAgent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B95A-F2B9-4B51-A0D7-FD5C3C3C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009" y="1524000"/>
            <a:ext cx="8964486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[ec2-user@bastion]$ cd ~/Dynatrace-oneagent-operator/deploy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 deploy]$ ./apply.sh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[ec2-user@bastion deploy]$ watch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 pods –n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dynatrace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22143-751B-45D3-B868-5027AEBAB7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7" y="1523999"/>
            <a:ext cx="2341042" cy="4652963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Using the apply.sh script, deploy the OneAgent Operator to automatically monitor all nodes 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For more details, view the Dynatrace </a:t>
            </a:r>
            <a:r>
              <a:rPr lang="en-US" b="0" dirty="0">
                <a:solidFill>
                  <a:schemeClr val="tx1"/>
                </a:solidFill>
                <a:hlinkClick r:id="rId2"/>
              </a:rPr>
              <a:t>Help</a:t>
            </a:r>
            <a:r>
              <a:rPr lang="en-US" b="0" dirty="0">
                <a:solidFill>
                  <a:schemeClr val="tx1"/>
                </a:solidFill>
              </a:rPr>
              <a:t> page on deploying the OneAgent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945A8-9CEA-4B2B-9999-8ACE5946D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1C008-AB2E-4D6F-BE17-DCD378AB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067" y="3992774"/>
            <a:ext cx="6546655" cy="1341226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4777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6B63-4CE7-4118-AF64-E044B7C9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is now part of the platform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1C4A7A-B8A4-4877-8A57-D168F685C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0925" y="1707221"/>
            <a:ext cx="7762875" cy="42865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23249-2B7D-40C6-BE96-3DD0FA93085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b="0" dirty="0" err="1">
                <a:solidFill>
                  <a:schemeClr val="tx1"/>
                </a:solidFill>
              </a:rPr>
              <a:t>Autodiscovery</a:t>
            </a:r>
            <a:r>
              <a:rPr lang="en-US" b="0" dirty="0">
                <a:solidFill>
                  <a:schemeClr val="tx1"/>
                </a:solidFill>
              </a:rPr>
              <a:t> and full-stack observability as part of the platform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BB331-000F-4B78-A633-0FDD880EB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37076"/>
            <a:ext cx="2082788" cy="73684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266475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6B63-4CE7-4118-AF64-E044B7C95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621" y="365126"/>
            <a:ext cx="8605458" cy="736844"/>
          </a:xfrm>
        </p:spPr>
        <p:txBody>
          <a:bodyPr>
            <a:normAutofit/>
          </a:bodyPr>
          <a:lstStyle/>
          <a:p>
            <a:r>
              <a:rPr lang="en-US" sz="1300" dirty="0">
                <a:hlinkClick r:id="rId3"/>
              </a:rPr>
              <a:t>https://github.com/dt-toronto-acm/acm-docs/tree/master/workshop/06_Monitoring_as_a_Service</a:t>
            </a:r>
            <a:r>
              <a:rPr lang="en-US" sz="1300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23249-2B7D-40C6-BE96-3DD0FA9308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636195"/>
            <a:ext cx="2307382" cy="4652963"/>
          </a:xfrm>
        </p:spPr>
        <p:txBody>
          <a:bodyPr/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Continue on with Monitoring as a Service labs in the ‘</a:t>
            </a:r>
            <a:r>
              <a:rPr lang="en-US" b="0" dirty="0" err="1">
                <a:solidFill>
                  <a:schemeClr val="tx1"/>
                </a:solidFill>
              </a:rPr>
              <a:t>acm</a:t>
            </a:r>
            <a:r>
              <a:rPr lang="en-US" b="0" dirty="0">
                <a:solidFill>
                  <a:schemeClr val="tx1"/>
                </a:solidFill>
              </a:rPr>
              <a:t>-docs’ repo: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Complete highlighted labs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BB331-000F-4B78-A633-0FDD880EB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37076"/>
            <a:ext cx="2082788" cy="73684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Monitoring as a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3DCD7-3886-4A09-AAF5-FFDDAFFC0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887" y="1740591"/>
            <a:ext cx="5162550" cy="4352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E4FC71-9220-42D2-A378-1354BB53A77F}"/>
              </a:ext>
            </a:extLst>
          </p:cNvPr>
          <p:cNvSpPr/>
          <p:nvPr/>
        </p:nvSpPr>
        <p:spPr>
          <a:xfrm>
            <a:off x="5228348" y="2384172"/>
            <a:ext cx="4852491" cy="238417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C81EE9-B386-4B41-89CB-97F08E175A22}"/>
              </a:ext>
            </a:extLst>
          </p:cNvPr>
          <p:cNvSpPr/>
          <p:nvPr/>
        </p:nvSpPr>
        <p:spPr>
          <a:xfrm>
            <a:off x="5228348" y="5429405"/>
            <a:ext cx="4852491" cy="61891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6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1: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0EF5F0-7783-4E2F-A883-29F41AF7FA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6C9834-813C-472A-8C87-44E12A4AAC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1628" y="3401550"/>
            <a:ext cx="648693" cy="344656"/>
          </a:xfrm>
          <a:prstGeom prst="rect">
            <a:avLst/>
          </a:prstGeom>
          <a:effectLst>
            <a:glow rad="2159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1390480E-44FC-43BD-A019-DA44254E54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5C6A2E-CC05-4852-A06E-F5AE3CC74DC4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4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2:</a:t>
            </a:r>
            <a:br>
              <a:rPr lang="en-US" dirty="0"/>
            </a:br>
            <a:r>
              <a:rPr lang="en-US" dirty="0"/>
              <a:t>Building Environment Zero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FE460-14AE-D944-ADCD-AFAA158D7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OpenShift and Jenkins to empower your microservices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6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2: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25" name="Picture 2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DD2EC480-7D0A-453A-A8A6-BD2FCB6A3B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A4C08D-5DE0-4E45-BD0C-6CB6B839B00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418C71D-0116-47A4-83A9-7AD95E27C8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5709" y="3439021"/>
            <a:ext cx="296728" cy="2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credentials for lab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8783" y="1523999"/>
            <a:ext cx="2675882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The following steps will deploy the full </a:t>
            </a:r>
            <a:r>
              <a:rPr lang="en-US" b="0" dirty="0" err="1">
                <a:solidFill>
                  <a:schemeClr val="tx1"/>
                </a:solidFill>
              </a:rPr>
              <a:t>SockShop</a:t>
            </a:r>
            <a:r>
              <a:rPr lang="en-US" b="0" dirty="0">
                <a:solidFill>
                  <a:schemeClr val="tx1"/>
                </a:solidFill>
              </a:rPr>
              <a:t> application and demo workshops.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This first step will capture all of your credentials for the infrastructure deployment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FE62B-583F-4EE0-B886-3C32651D74B9}"/>
              </a:ext>
            </a:extLst>
          </p:cNvPr>
          <p:cNvSpPr txBox="1"/>
          <p:nvPr/>
        </p:nvSpPr>
        <p:spPr>
          <a:xfrm>
            <a:off x="3640771" y="1413674"/>
            <a:ext cx="653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[ec2-user@bastion]$  cd ~/provision-acm-openshift/scripts/</a:t>
            </a:r>
          </a:p>
          <a:p>
            <a:r>
              <a:rPr lang="en-US" dirty="0">
                <a:solidFill>
                  <a:schemeClr val="bg1"/>
                </a:solidFill>
              </a:rPr>
              <a:t>[ec2-user@bastion}$  ./creds.sh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8F1AD-E37C-46A4-9F28-A8C657D2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5" y="2184633"/>
            <a:ext cx="3491311" cy="45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3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523999"/>
            <a:ext cx="2659054" cy="4652963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Log into your OpenShift console and select the ‘</a:t>
            </a:r>
            <a:r>
              <a:rPr lang="en-US" b="0" dirty="0" err="1">
                <a:solidFill>
                  <a:schemeClr val="tx1"/>
                </a:solidFill>
              </a:rPr>
              <a:t>cicd</a:t>
            </a:r>
            <a:r>
              <a:rPr lang="en-US" b="0" dirty="0">
                <a:solidFill>
                  <a:schemeClr val="tx1"/>
                </a:solidFill>
              </a:rPr>
              <a:t>’ project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Select Jenkins URL to access the Jenkins Console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1AAE84B-16A8-4491-856E-EA520029A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0925" y="1646511"/>
            <a:ext cx="7762875" cy="44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7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86115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523999"/>
            <a:ext cx="2659054" cy="4652963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‘log in’ in your Jenkins Console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User: admin  </a:t>
            </a:r>
          </a:p>
          <a:p>
            <a:pPr algn="l"/>
            <a:r>
              <a:rPr lang="en-US" b="0" dirty="0" err="1">
                <a:solidFill>
                  <a:schemeClr val="tx1"/>
                </a:solidFill>
              </a:rPr>
              <a:t>Pwd</a:t>
            </a:r>
            <a:r>
              <a:rPr lang="en-US" b="0" dirty="0">
                <a:solidFill>
                  <a:schemeClr val="tx1"/>
                </a:solidFill>
              </a:rPr>
              <a:t>: AiTx4u8VyUV8tCKk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CDFA00-438C-4FB1-A65E-1131D7B08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75131" y="1524000"/>
            <a:ext cx="6394462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7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‘Manage Jenkins -&gt; Configure System’ in your Jenkins Console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Scroll down to ‘Performance Signature: Dynatrace’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Note that your credentials from earlier have all be configured in Jenkins for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5470D6E-FD49-45D8-B6D7-F2E6C3370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0706" y="1389964"/>
            <a:ext cx="8407845" cy="3189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F4A692-127A-4FE4-A4C6-1DDAD4563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091" y="2646224"/>
            <a:ext cx="8419089" cy="3643963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169946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Jenkins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‘Manage Jenkins -&gt; Configure System’ in your Jenkins Console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Scroll down to ‘Global properties’ and confirm the details are correct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5470D6E-FD49-45D8-B6D7-F2E6C3370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0706" y="1389964"/>
            <a:ext cx="8407845" cy="3189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193E8-09DB-48C5-BF8E-29EEA326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874" y="2515010"/>
            <a:ext cx="7739752" cy="38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8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Select </a:t>
            </a:r>
            <a:r>
              <a:rPr lang="en-US" b="0" dirty="0" err="1">
                <a:solidFill>
                  <a:schemeClr val="tx1"/>
                </a:solidFill>
              </a:rPr>
              <a:t>Sockshop</a:t>
            </a:r>
            <a:r>
              <a:rPr lang="en-US" b="0" dirty="0">
                <a:solidFill>
                  <a:schemeClr val="tx1"/>
                </a:solidFill>
              </a:rPr>
              <a:t> from Jenkins homepage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Select ‘Build with parameters’ from the ‘create-release-branch’ drop-down menu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AB51EB-1BB6-41E7-B3B6-F368DA437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8062" y="1558358"/>
            <a:ext cx="6349154" cy="4652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AA1E2-9188-4D3D-9A99-BAB6B5A7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439" y="1387505"/>
            <a:ext cx="4286139" cy="26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57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Enter ’front-end’ for the service to build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Select ‘Build’ to start the pipeline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Building Environment Zero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1D9FD6-F989-4129-B1B7-FBF64C921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0925" y="2034906"/>
            <a:ext cx="7762875" cy="36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20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2: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13" name="Picture 12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F18B67F4-0C3C-4480-B860-7221C1A62F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5709" y="3439021"/>
            <a:ext cx="296728" cy="275957"/>
          </a:xfrm>
          <a:prstGeom prst="rect">
            <a:avLst/>
          </a:prstGeom>
        </p:spPr>
      </p:pic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35F68E4-77D1-4DBF-BF31-7365ACDE04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BBA125-2F76-47EE-83FF-5BA67C3F5C5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5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3:</a:t>
            </a:r>
            <a:br>
              <a:rPr lang="en-US" dirty="0"/>
            </a:br>
            <a:r>
              <a:rPr lang="en-US" dirty="0"/>
              <a:t>Performance as a Self-Service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B582F-2EAC-1E4B-A53B-D52190985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996" y="3868663"/>
            <a:ext cx="9834008" cy="1722437"/>
          </a:xfrm>
        </p:spPr>
        <p:txBody>
          <a:bodyPr/>
          <a:lstStyle/>
          <a:p>
            <a:r>
              <a:rPr lang="en-US" dirty="0"/>
              <a:t>Democratizing performance using Jenkins, OpenShift and Dynatrace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33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3: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34" name="Picture 3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7A137548-EB33-4B97-B3E1-02E1C579A7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5709" y="3439021"/>
            <a:ext cx="296728" cy="275957"/>
          </a:xfrm>
          <a:prstGeom prst="rect">
            <a:avLst/>
          </a:prstGeom>
        </p:spPr>
      </p:pic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B25773F7-08E5-4965-803B-D59D00CCE7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B25E33-023D-46C8-915A-61D6C9C2F5D6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996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404" y="365126"/>
            <a:ext cx="8594238" cy="736844"/>
          </a:xfrm>
        </p:spPr>
        <p:txBody>
          <a:bodyPr>
            <a:normAutofit/>
          </a:bodyPr>
          <a:lstStyle/>
          <a:p>
            <a:r>
              <a:rPr lang="en-US" sz="1200" dirty="0">
                <a:hlinkClick r:id="rId3"/>
              </a:rPr>
              <a:t>https://github.com/dt-toronto-acm/acm-docs/tree/master/workshop/07_Performance_as_a_Self_Service</a:t>
            </a:r>
            <a:r>
              <a:rPr lang="en-US" sz="12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0C1F4-B829-472A-B437-12166184F2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3173" y="1387505"/>
            <a:ext cx="2659054" cy="5164395"/>
          </a:xfrm>
        </p:spPr>
        <p:txBody>
          <a:bodyPr>
            <a:normAutofit/>
          </a:bodyPr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We have preconfigured the Performance Signature Plugin and Load Test scripts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Please review each lab and compare to your environment, however you only need to complete highlighted labs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dirty="0"/>
              <a:t>Performance as a self-service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2AF559-A153-49EF-A254-A2F22375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39" y="1739364"/>
            <a:ext cx="4682753" cy="41341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A47BBF-2E17-4C39-8C4F-F021A85DE340}"/>
              </a:ext>
            </a:extLst>
          </p:cNvPr>
          <p:cNvSpPr/>
          <p:nvPr/>
        </p:nvSpPr>
        <p:spPr>
          <a:xfrm>
            <a:off x="4975907" y="2810087"/>
            <a:ext cx="4521512" cy="1049465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6854F-D315-4FDE-881B-D4EC47D0AB58}"/>
              </a:ext>
            </a:extLst>
          </p:cNvPr>
          <p:cNvSpPr/>
          <p:nvPr/>
        </p:nvSpPr>
        <p:spPr>
          <a:xfrm>
            <a:off x="5012759" y="4241525"/>
            <a:ext cx="4521512" cy="158707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2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3: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GitHub repositories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catalogue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carts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front-end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jmeter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-tests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D3158D-B70E-4474-A7D5-5C79585846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542271-F8F5-4E0C-AF71-85E986DE33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09135" y="3412139"/>
            <a:ext cx="538738" cy="341295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35" name="Picture 3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6FB13E3-1CBA-443E-9872-76B66710F6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9E02BE-7823-4E7A-9012-5E5F0E254959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62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1F9945-0896-854A-A37C-7336F19C2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4C1F9-F0C6-C844-A7FB-3CD99119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82" y="568961"/>
            <a:ext cx="7509435" cy="5720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87BB7D-F971-674A-BB7C-6076F5039500}"/>
              </a:ext>
            </a:extLst>
          </p:cNvPr>
          <p:cNvSpPr txBox="1"/>
          <p:nvPr/>
        </p:nvSpPr>
        <p:spPr>
          <a:xfrm>
            <a:off x="0" y="6657945"/>
            <a:ext cx="47548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Bernina Sans" pitchFamily="2" charset="77"/>
              </a:rPr>
              <a:t>https://</a:t>
            </a:r>
            <a:r>
              <a:rPr lang="en-US" sz="700" dirty="0" err="1">
                <a:solidFill>
                  <a:schemeClr val="bg1"/>
                </a:solidFill>
                <a:latin typeface="Bernina Sans" pitchFamily="2" charset="77"/>
              </a:rPr>
              <a:t>www.intersport-wohlleben.de</a:t>
            </a:r>
            <a:r>
              <a:rPr lang="en-US" sz="700" dirty="0">
                <a:solidFill>
                  <a:schemeClr val="bg1"/>
                </a:solidFill>
                <a:latin typeface="Bernina Sans" pitchFamily="2" charset="77"/>
              </a:rPr>
              <a:t>/</a:t>
            </a:r>
            <a:r>
              <a:rPr lang="en-US" sz="700" dirty="0" err="1">
                <a:solidFill>
                  <a:schemeClr val="bg1"/>
                </a:solidFill>
                <a:latin typeface="Bernina Sans" pitchFamily="2" charset="77"/>
              </a:rPr>
              <a:t>magazin</a:t>
            </a:r>
            <a:r>
              <a:rPr lang="en-US" sz="700" dirty="0">
                <a:solidFill>
                  <a:schemeClr val="bg1"/>
                </a:solidFill>
                <a:latin typeface="Bernina Sans" pitchFamily="2" charset="77"/>
              </a:rPr>
              <a:t>/kapitel-4-from-zero-to-hero-mit-howie-von-0-auf-42-2/</a:t>
            </a:r>
          </a:p>
        </p:txBody>
      </p:sp>
    </p:spTree>
    <p:extLst>
      <p:ext uri="{BB962C8B-B14F-4D97-AF65-F5344CB8AC3E}">
        <p14:creationId xmlns:p14="http://schemas.microsoft.com/office/powerpoint/2010/main" val="1014017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4:</a:t>
            </a:r>
            <a:br>
              <a:rPr lang="en-US" dirty="0"/>
            </a:br>
            <a:r>
              <a:rPr lang="en-US" dirty="0"/>
              <a:t>Runbook Automation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AD9D7-8CBF-E04C-B0CB-F8F342CF2F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Combining a monitored OpenShift platform with Ansible automation to enable self-healing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98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4: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DA008-1872-214B-8F90-50DDA2FE58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05194-D5AA-1D4A-ABAD-DF3A710B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6C5FD9-B2D1-344F-ACDB-33B79119E65E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FAC0B4B-9565-734F-97C5-2AF8202BD691}"/>
              </a:ext>
            </a:extLst>
          </p:cNvPr>
          <p:cNvSpPr/>
          <p:nvPr/>
        </p:nvSpPr>
        <p:spPr>
          <a:xfrm>
            <a:off x="4679910" y="4452990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 err="1"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797A3F9-C135-49CF-AA51-98F55344FC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34" name="Picture 3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EBA73315-3C52-4A43-810D-3AF8DADFE3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160F37-5012-4354-B7CB-431C298ABDA5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889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hlinkClick r:id="rId3"/>
              </a:rPr>
              <a:t>https://www.ansible.com/license</a:t>
            </a:r>
            <a:r>
              <a:rPr lang="en-US" sz="3200" b="0" dirty="0">
                <a:solidFill>
                  <a:schemeClr val="tx1"/>
                </a:solidFill>
              </a:rPr>
              <a:t> 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To complete this lab requires Ansible Tower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You will need an Ansible Tower license… you can obtain a personal license for up to 10 hosts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Download the license file locally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7EDD0A-BCFF-4649-A1BE-F3EEFC66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106" y="1335135"/>
            <a:ext cx="4350390" cy="535948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64098D2-A368-4DCC-8FF3-2B4473CE8F5F}"/>
              </a:ext>
            </a:extLst>
          </p:cNvPr>
          <p:cNvSpPr/>
          <p:nvPr/>
        </p:nvSpPr>
        <p:spPr>
          <a:xfrm>
            <a:off x="3831504" y="5037615"/>
            <a:ext cx="1912948" cy="785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Here</a:t>
            </a:r>
          </a:p>
        </p:txBody>
      </p:sp>
    </p:spTree>
    <p:extLst>
      <p:ext uri="{BB962C8B-B14F-4D97-AF65-F5344CB8AC3E}">
        <p14:creationId xmlns:p14="http://schemas.microsoft.com/office/powerpoint/2010/main" val="3040784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/>
              <a:t>Deploy Ansible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Deploy Ansible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Once Deployed, you should see it in the OpenShift Console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Click on the Ansible Tower Service URL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D800F9-DB87-499E-8449-FA24EE7AF9A1}"/>
              </a:ext>
            </a:extLst>
          </p:cNvPr>
          <p:cNvSpPr txBox="1"/>
          <p:nvPr/>
        </p:nvSpPr>
        <p:spPr>
          <a:xfrm>
            <a:off x="3361494" y="2089656"/>
            <a:ext cx="85874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[ec2-user@bastion ]$ </a:t>
            </a:r>
            <a:r>
              <a:rPr lang="en-US" sz="2400" dirty="0">
                <a:solidFill>
                  <a:srgbClr val="FFFF00"/>
                </a:solidFill>
              </a:rPr>
              <a:t>cd ~/provision-acm-openshift/scripts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[ec2-user@bastion scripts]$ </a:t>
            </a:r>
            <a:r>
              <a:rPr lang="en-US" sz="2400" dirty="0">
                <a:solidFill>
                  <a:srgbClr val="FFFF00"/>
                </a:solidFill>
              </a:rPr>
              <a:t>./setup_ansible.sh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setup process completed successfully.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Setup log saved to /home/ec2-user/provision-</a:t>
            </a:r>
            <a:r>
              <a:rPr lang="en-US" sz="2400" dirty="0" err="1">
                <a:solidFill>
                  <a:schemeClr val="bg1"/>
                </a:solidFill>
              </a:rPr>
              <a:t>acm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en-US" sz="2400" dirty="0" err="1">
                <a:solidFill>
                  <a:schemeClr val="bg1"/>
                </a:solidFill>
              </a:rPr>
              <a:t>openshift</a:t>
            </a:r>
            <a:r>
              <a:rPr lang="en-US" sz="2400" dirty="0">
                <a:solidFill>
                  <a:schemeClr val="bg1"/>
                </a:solidFill>
              </a:rPr>
              <a:t>/scripts/setup_container_cluster-2019-01-09-05:29:04.log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[ec2-user@bastion scripts]$</a:t>
            </a:r>
          </a:p>
        </p:txBody>
      </p:sp>
    </p:spTree>
    <p:extLst>
      <p:ext uri="{BB962C8B-B14F-4D97-AF65-F5344CB8AC3E}">
        <p14:creationId xmlns:p14="http://schemas.microsoft.com/office/powerpoint/2010/main" val="2449295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/>
              <a:t>Open Ansible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Once Deployed, you should see it in the OpenShift Console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Click on the Ansible Tower Service URL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316FF-074D-4BEF-BA0D-52D84195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70" y="2127485"/>
            <a:ext cx="8970096" cy="377244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D69E276-CB24-4290-A042-5D1A7EDB90A8}"/>
              </a:ext>
            </a:extLst>
          </p:cNvPr>
          <p:cNvSpPr/>
          <p:nvPr/>
        </p:nvSpPr>
        <p:spPr>
          <a:xfrm>
            <a:off x="7410567" y="2928324"/>
            <a:ext cx="1795141" cy="415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3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/>
              <a:t>Configure Ansible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Add your Ansible License that you downloaded 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Agree to EULA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Select Submit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D3873-C4DD-4992-A45B-E29F2E4C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763" y="1430503"/>
            <a:ext cx="5695412" cy="500395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71044E2-11EF-442F-BF7A-33EE8B006085}"/>
              </a:ext>
            </a:extLst>
          </p:cNvPr>
          <p:cNvSpPr/>
          <p:nvPr/>
        </p:nvSpPr>
        <p:spPr>
          <a:xfrm>
            <a:off x="3545404" y="3124667"/>
            <a:ext cx="1301477" cy="736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48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26E6-7E52-458A-A288-B948A8B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050" b="0" dirty="0">
                <a:hlinkClick r:id="rId3"/>
              </a:rPr>
              <a:t>https://github.com/dt-toronto-acm/acm-docs/tree/master/workshop/09_Runbook_Automation_and_Self_Healing</a:t>
            </a:r>
            <a:r>
              <a:rPr lang="en-US" sz="1050" b="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0509F-650B-40EB-B1DD-83F99ED212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408358" cy="4652963"/>
          </a:xfrm>
        </p:spPr>
        <p:txBody>
          <a:bodyPr/>
          <a:lstStyle/>
          <a:p>
            <a:pPr algn="l"/>
            <a:r>
              <a:rPr lang="en-US" b="0" dirty="0">
                <a:solidFill>
                  <a:schemeClr val="tx1"/>
                </a:solidFill>
              </a:rPr>
              <a:t>Continue on with Monitoring as a Service labs in the ‘</a:t>
            </a:r>
            <a:r>
              <a:rPr lang="en-US" b="0" dirty="0" err="1">
                <a:solidFill>
                  <a:schemeClr val="tx1"/>
                </a:solidFill>
              </a:rPr>
              <a:t>acm</a:t>
            </a:r>
            <a:r>
              <a:rPr lang="en-US" b="0" dirty="0">
                <a:solidFill>
                  <a:schemeClr val="tx1"/>
                </a:solidFill>
              </a:rPr>
              <a:t>-docs’ repo: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Complete highlighted labs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1011B-139F-41EB-8596-EDB8CF236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Runbook Automation and Self-Healing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0697C-DF95-4AA5-A0A8-1C791903F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92" y="2117443"/>
            <a:ext cx="3981450" cy="32289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1B5222-81DB-40BF-8F34-77C214E92DA2}"/>
              </a:ext>
            </a:extLst>
          </p:cNvPr>
          <p:cNvSpPr/>
          <p:nvPr/>
        </p:nvSpPr>
        <p:spPr>
          <a:xfrm>
            <a:off x="5715292" y="3334819"/>
            <a:ext cx="3860664" cy="1915969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93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4:</a:t>
            </a:r>
            <a:br>
              <a:rPr lang="en-US" dirty="0"/>
            </a:br>
            <a:r>
              <a:rPr lang="en-US" dirty="0"/>
              <a:t>Completed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712F96A1-BE1E-024F-B381-DA4F0821A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98" y="3170903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1EE413B2-5293-964E-B360-1DA7F58A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2898" y="3170903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C212733-974F-5041-939F-84AD137A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128" y="-2690658"/>
            <a:ext cx="11841110" cy="1184111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567A5F3-2CD9-6342-A457-841BBEC48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125" y="3170903"/>
            <a:ext cx="914400" cy="9144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D65CA89-AB17-5B45-B6DE-C70005F43C5B}"/>
              </a:ext>
            </a:extLst>
          </p:cNvPr>
          <p:cNvGrpSpPr/>
          <p:nvPr/>
        </p:nvGrpSpPr>
        <p:grpSpPr>
          <a:xfrm>
            <a:off x="7542437" y="3682767"/>
            <a:ext cx="1120879" cy="1302468"/>
            <a:chOff x="7553562" y="3737992"/>
            <a:chExt cx="1120879" cy="1302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74FFF-D4E4-1345-9384-257C02DA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53562" y="3737992"/>
              <a:ext cx="1120879" cy="1120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CA710-A04E-CF4F-81DB-EC2776F4E6EB}"/>
                </a:ext>
              </a:extLst>
            </p:cNvPr>
            <p:cNvSpPr txBox="1"/>
            <p:nvPr/>
          </p:nvSpPr>
          <p:spPr>
            <a:xfrm>
              <a:off x="7677750" y="476761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Jenkins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2F83D-F39B-E94C-B77C-A1A6817A733E}"/>
              </a:ext>
            </a:extLst>
          </p:cNvPr>
          <p:cNvCxnSpPr>
            <a:stCxn id="7" idx="3"/>
          </p:cNvCxnSpPr>
          <p:nvPr/>
        </p:nvCxnSpPr>
        <p:spPr>
          <a:xfrm>
            <a:off x="2527298" y="3628103"/>
            <a:ext cx="219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07155-C9E8-6E46-B9EE-6F26ACBE5567}"/>
              </a:ext>
            </a:extLst>
          </p:cNvPr>
          <p:cNvCxnSpPr>
            <a:cxnSpLocks/>
          </p:cNvCxnSpPr>
          <p:nvPr/>
        </p:nvCxnSpPr>
        <p:spPr>
          <a:xfrm>
            <a:off x="5902220" y="3628103"/>
            <a:ext cx="14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51E4B7-DA6D-A349-A31A-7B537ADD434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27298" y="1383459"/>
            <a:ext cx="638893" cy="224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8220C-AEC5-3B47-A9E9-4E5BD2344BA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080591" y="1028699"/>
            <a:ext cx="3312804" cy="13763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251D77-BA64-6546-9577-FA44BFA89D80}"/>
              </a:ext>
            </a:extLst>
          </p:cNvPr>
          <p:cNvSpPr txBox="1"/>
          <p:nvPr/>
        </p:nvSpPr>
        <p:spPr>
          <a:xfrm>
            <a:off x="1115684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Participant with Laptop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D208B-A77B-7D48-B308-90FD03A6F2A7}"/>
              </a:ext>
            </a:extLst>
          </p:cNvPr>
          <p:cNvGrpSpPr/>
          <p:nvPr/>
        </p:nvGrpSpPr>
        <p:grpSpPr>
          <a:xfrm>
            <a:off x="8842741" y="3652299"/>
            <a:ext cx="1153652" cy="1290074"/>
            <a:chOff x="8844019" y="3737992"/>
            <a:chExt cx="1153652" cy="1290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2EDC29-B797-2346-BCEB-AEF57218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44019" y="3737992"/>
              <a:ext cx="1153652" cy="115365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67D81-5C62-304D-A204-283E079D3D20}"/>
                </a:ext>
              </a:extLst>
            </p:cNvPr>
            <p:cNvSpPr txBox="1"/>
            <p:nvPr/>
          </p:nvSpPr>
          <p:spPr>
            <a:xfrm>
              <a:off x="8992933" y="4755221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Docker Registry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86312D-5DD1-F740-9505-2A75CFE78F9C}"/>
              </a:ext>
            </a:extLst>
          </p:cNvPr>
          <p:cNvSpPr txBox="1"/>
          <p:nvPr/>
        </p:nvSpPr>
        <p:spPr>
          <a:xfrm>
            <a:off x="4818060" y="4041973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Bastion Host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9885A6-43B0-3748-84A7-D9A51FBC5C76}"/>
              </a:ext>
            </a:extLst>
          </p:cNvPr>
          <p:cNvGrpSpPr/>
          <p:nvPr/>
        </p:nvGrpSpPr>
        <p:grpSpPr>
          <a:xfrm>
            <a:off x="3147526" y="571499"/>
            <a:ext cx="951731" cy="1140271"/>
            <a:chOff x="3147526" y="571499"/>
            <a:chExt cx="951731" cy="1140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EBB219-0EBE-714F-B170-FF3442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6191" y="57149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76E6CD-6EF5-034F-9E38-6ED3AF3820CA}"/>
                </a:ext>
              </a:extLst>
            </p:cNvPr>
            <p:cNvSpPr txBox="1"/>
            <p:nvPr/>
          </p:nvSpPr>
          <p:spPr>
            <a:xfrm>
              <a:off x="3147526" y="1438925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GitHub</a:t>
              </a:r>
            </a:p>
          </p:txBody>
        </p:sp>
      </p:grp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B307317C-E60D-FA49-8A48-A2439EE04EB6}"/>
              </a:ext>
            </a:extLst>
          </p:cNvPr>
          <p:cNvSpPr/>
          <p:nvPr/>
        </p:nvSpPr>
        <p:spPr>
          <a:xfrm>
            <a:off x="1450536" y="4455361"/>
            <a:ext cx="1233757" cy="91440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latin typeface="Bernina Sans" pitchFamily="2" charset="77"/>
              </a:rPr>
              <a:t>GitHub repositories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catalogue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carts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front-end</a:t>
            </a:r>
          </a:p>
          <a:p>
            <a:pPr marL="171450" indent="-171450">
              <a:buFontTx/>
              <a:buChar char="-"/>
            </a:pPr>
            <a:r>
              <a:rPr lang="en-US" sz="800" dirty="0" err="1">
                <a:latin typeface="Bernina Sans" pitchFamily="2" charset="77"/>
              </a:rPr>
              <a:t>jmeter</a:t>
            </a:r>
            <a:r>
              <a:rPr lang="en-US" sz="800" dirty="0">
                <a:latin typeface="Bernina Sans" pitchFamily="2" charset="77"/>
              </a:rPr>
              <a:t>-tests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Bernina Sans" pitchFamily="2" charset="77"/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D21226-FBC7-824B-8684-49EF8A7F723C}"/>
              </a:ext>
            </a:extLst>
          </p:cNvPr>
          <p:cNvCxnSpPr>
            <a:cxnSpLocks/>
          </p:cNvCxnSpPr>
          <p:nvPr/>
        </p:nvCxnSpPr>
        <p:spPr>
          <a:xfrm flipH="1" flipV="1">
            <a:off x="3884354" y="1417739"/>
            <a:ext cx="1293364" cy="18501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C3C393-63DF-B440-A289-506453131439}"/>
              </a:ext>
            </a:extLst>
          </p:cNvPr>
          <p:cNvSpPr/>
          <p:nvPr/>
        </p:nvSpPr>
        <p:spPr>
          <a:xfrm>
            <a:off x="7393397" y="1645920"/>
            <a:ext cx="2847883" cy="41833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AF18E1-4A70-AE46-A990-17F53AF9559B}"/>
              </a:ext>
            </a:extLst>
          </p:cNvPr>
          <p:cNvCxnSpPr/>
          <p:nvPr/>
        </p:nvCxnSpPr>
        <p:spPr>
          <a:xfrm>
            <a:off x="7393397" y="5164518"/>
            <a:ext cx="2847883" cy="0"/>
          </a:xfrm>
          <a:prstGeom prst="line">
            <a:avLst/>
          </a:prstGeom>
          <a:ln>
            <a:solidFill>
              <a:srgbClr val="614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CE8808-2A44-5444-92A7-1AFA2B205FAE}"/>
              </a:ext>
            </a:extLst>
          </p:cNvPr>
          <p:cNvGrpSpPr/>
          <p:nvPr/>
        </p:nvGrpSpPr>
        <p:grpSpPr>
          <a:xfrm>
            <a:off x="8319659" y="2103492"/>
            <a:ext cx="969272" cy="1325508"/>
            <a:chOff x="8340657" y="2039845"/>
            <a:chExt cx="969272" cy="13255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A2A5-7431-734E-8027-3A335D8E0C14}"/>
                </a:ext>
              </a:extLst>
            </p:cNvPr>
            <p:cNvSpPr txBox="1"/>
            <p:nvPr/>
          </p:nvSpPr>
          <p:spPr>
            <a:xfrm>
              <a:off x="8358198" y="3092508"/>
              <a:ext cx="951731" cy="2728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" b="1" dirty="0" err="1">
                  <a:latin typeface="Bernina Sans" pitchFamily="2" charset="77"/>
                  <a:ea typeface="Calibri Light" charset="0"/>
                  <a:cs typeface="Calibri Light" charset="0"/>
                </a:rPr>
                <a:t>Sockshop</a:t>
              </a:r>
              <a:r>
                <a:rPr lang="en-US" sz="800" b="1" dirty="0">
                  <a:latin typeface="Bernina Sans" pitchFamily="2" charset="77"/>
                  <a:ea typeface="Calibri Light" charset="0"/>
                  <a:cs typeface="Calibri Light" charset="0"/>
                </a:rPr>
                <a:t> App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86BAF7-E142-D241-BB93-118349414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657" y="2039845"/>
              <a:ext cx="953361" cy="984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05483-4891-45F0-86E7-A70B782DB050}"/>
              </a:ext>
            </a:extLst>
          </p:cNvPr>
          <p:cNvGrpSpPr/>
          <p:nvPr/>
        </p:nvGrpSpPr>
        <p:grpSpPr>
          <a:xfrm>
            <a:off x="9168432" y="5246797"/>
            <a:ext cx="1084160" cy="456251"/>
            <a:chOff x="9061842" y="5213137"/>
            <a:chExt cx="1084160" cy="456251"/>
          </a:xfrm>
        </p:grpSpPr>
        <p:pic>
          <p:nvPicPr>
            <p:cNvPr id="33" name="Picture 8" descr="Image result for red hat ansible tower png">
              <a:extLst>
                <a:ext uri="{FF2B5EF4-FFF2-40B4-BE49-F238E27FC236}">
                  <a16:creationId xmlns:a16="http://schemas.microsoft.com/office/drawing/2014/main" id="{E0492142-B74D-47F9-B6B6-A88E3F3D1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1842" y="5213137"/>
              <a:ext cx="1084160" cy="45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ansible png">
              <a:extLst>
                <a:ext uri="{FF2B5EF4-FFF2-40B4-BE49-F238E27FC236}">
                  <a16:creationId xmlns:a16="http://schemas.microsoft.com/office/drawing/2014/main" id="{C4C472CD-1D34-4E9D-848B-4BB5BA62C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479" y="5261102"/>
              <a:ext cx="348554" cy="34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F8FAF08-D626-4519-8B6E-A50F263079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268" y="5301422"/>
            <a:ext cx="458444" cy="42635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8E9DE6-78FB-4913-8A22-185D9D3752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23640" y="5278849"/>
            <a:ext cx="438202" cy="468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982E90-9229-4BC8-80C3-6131AD395501}"/>
              </a:ext>
            </a:extLst>
          </p:cNvPr>
          <p:cNvSpPr txBox="1"/>
          <p:nvPr/>
        </p:nvSpPr>
        <p:spPr>
          <a:xfrm>
            <a:off x="8383005" y="5873697"/>
            <a:ext cx="951731" cy="27284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latin typeface="Bernina Sans" pitchFamily="2" charset="77"/>
                <a:ea typeface="Calibri Light" charset="0"/>
                <a:cs typeface="Calibri Light" charset="0"/>
              </a:rPr>
              <a:t>OpenShift cluster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3C5DD57-9B98-47A1-B2EA-A1AC04730D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12390" y="5559329"/>
            <a:ext cx="793695" cy="4464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A5217F-108B-4D3C-88AE-BED9629244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04472" y="3319449"/>
            <a:ext cx="1006018" cy="543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148D76-8DBF-4C46-B0B9-E391B689F8D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313728">
            <a:off x="8712749" y="3402226"/>
            <a:ext cx="446622" cy="353317"/>
          </a:xfrm>
          <a:prstGeom prst="rect">
            <a:avLst/>
          </a:prstGeom>
        </p:spPr>
      </p:pic>
      <p:pic>
        <p:nvPicPr>
          <p:cNvPr id="41" name="Picture 40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12AAA78A-C5F7-403E-B1C7-F079DB2E2C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87439" y="3358595"/>
            <a:ext cx="833571" cy="77522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6C6569-7C48-4A6F-9D0E-6EB4793DA21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241280" y="3737611"/>
            <a:ext cx="646159" cy="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88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185632-0964-4ECC-9648-6B7265D5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Did It!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9D8FE-9075-451D-8238-AE071E81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Monitoring as a Service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Building Environment Zero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Performance as a Self-Service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Runbook Automation and Self-Healing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Clr>
                <a:srgbClr val="00B050"/>
              </a:buClr>
              <a:buNone/>
            </a:pPr>
            <a:r>
              <a:rPr lang="en-US" dirty="0"/>
              <a:t>Now let’s go have a drink </a:t>
            </a:r>
            <a:r>
              <a:rPr lang="en-US"/>
              <a:t>and celebrate!</a:t>
            </a:r>
            <a:endParaRPr lang="en-US" dirty="0"/>
          </a:p>
        </p:txBody>
      </p:sp>
      <p:pic>
        <p:nvPicPr>
          <p:cNvPr id="9" name="Picture Placeholder 8" descr="A sign on the side of a road&#10;&#10;Description generated with high confidence">
            <a:extLst>
              <a:ext uri="{FF2B5EF4-FFF2-40B4-BE49-F238E27FC236}">
                <a16:creationId xmlns:a16="http://schemas.microsoft.com/office/drawing/2014/main" id="{C922BFEA-ADE8-4D9A-A577-1022BE9CB30F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l="24175" r="24175"/>
          <a:stretch>
            <a:fillRect/>
          </a:stretch>
        </p:blipFill>
        <p:spPr>
          <a:xfrm>
            <a:off x="5598678" y="1"/>
            <a:ext cx="6598920" cy="6867608"/>
          </a:xfrm>
        </p:spPr>
      </p:pic>
    </p:spTree>
    <p:extLst>
      <p:ext uri="{BB962C8B-B14F-4D97-AF65-F5344CB8AC3E}">
        <p14:creationId xmlns:p14="http://schemas.microsoft.com/office/powerpoint/2010/main" val="2138382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35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B37D2D-2A50-074A-BD0E-E4EE79F4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http://socks.weave.works</a:t>
            </a:r>
            <a:endParaRPr lang="en-US" dirty="0"/>
          </a:p>
          <a:p>
            <a:r>
              <a:rPr lang="en-US" dirty="0" err="1"/>
              <a:t>OpenSource</a:t>
            </a:r>
            <a:r>
              <a:rPr lang="en-US" dirty="0"/>
              <a:t> microservice app</a:t>
            </a:r>
          </a:p>
          <a:p>
            <a:r>
              <a:rPr lang="en-US" dirty="0"/>
              <a:t>Polyglot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Go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RabbitMQ</a:t>
            </a:r>
          </a:p>
          <a:p>
            <a:pPr lvl="1"/>
            <a:r>
              <a:rPr lang="en-US" dirty="0"/>
              <a:t>Database (Mongo, MySQL)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A7C911A-1DAD-E74D-8C63-964B200F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Sockshop</a:t>
            </a:r>
            <a:r>
              <a:rPr lang="en-US" dirty="0"/>
              <a:t> Application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82DD341-0927-E047-80E7-86C5085731E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l="501" r="5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014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62BC-9FC0-F34B-AAB1-58DDD050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Sockshop</a:t>
            </a:r>
            <a:r>
              <a:rPr lang="en-US" dirty="0"/>
              <a:t>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5EA64-2184-BF4D-A0E6-2EE70D0E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180" y="1215557"/>
            <a:ext cx="7609640" cy="543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926E-BDE6-E54F-A7C8-2565E835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B3C92-95CE-034C-9882-B851C0C5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24" y="0"/>
            <a:ext cx="4650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6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926E-BDE6-E54F-A7C8-2565E835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49A1F-7E25-4041-ACD0-671602238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67" y="174634"/>
            <a:ext cx="9300754" cy="65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7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B8B5-9CB9-2744-9900-F49931A5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32" y="690013"/>
            <a:ext cx="10955970" cy="2339760"/>
          </a:xfrm>
        </p:spPr>
        <p:txBody>
          <a:bodyPr>
            <a:normAutofit/>
          </a:bodyPr>
          <a:lstStyle/>
          <a:p>
            <a:r>
              <a:rPr lang="en-US" dirty="0"/>
              <a:t>Prerequisites</a:t>
            </a:r>
            <a:br>
              <a:rPr lang="en-US" dirty="0"/>
            </a:br>
            <a:r>
              <a:rPr lang="en-US" sz="3600" dirty="0"/>
              <a:t>You must have the following to continue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0E409-2491-422F-AC93-9F9928DBD455}"/>
              </a:ext>
            </a:extLst>
          </p:cNvPr>
          <p:cNvSpPr txBox="1"/>
          <p:nvPr/>
        </p:nvSpPr>
        <p:spPr>
          <a:xfrm>
            <a:off x="499275" y="2799298"/>
            <a:ext cx="11573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Have a laptop with an SSH client (</a:t>
            </a:r>
            <a:r>
              <a:rPr lang="en-US" sz="2800" dirty="0" err="1">
                <a:solidFill>
                  <a:schemeClr val="bg1"/>
                </a:solidFill>
                <a:hlinkClick r:id="rId3"/>
              </a:rPr>
              <a:t>SmartTTY</a:t>
            </a:r>
            <a:r>
              <a:rPr lang="en-US" sz="2800" dirty="0">
                <a:solidFill>
                  <a:schemeClr val="bg1"/>
                </a:solidFill>
              </a:rPr>
              <a:t> or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Putty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Have their own Dynatrace SaaS Account. Don’t have one? Sign up here:</a:t>
            </a:r>
          </a:p>
          <a:p>
            <a:pPr lvl="2" fontAlgn="ctr"/>
            <a:r>
              <a:rPr lang="en-US" sz="2800" dirty="0">
                <a:solidFill>
                  <a:schemeClr val="bg1"/>
                </a:solidFill>
                <a:hlinkClick r:id="rId5"/>
              </a:rPr>
              <a:t>http://bit.ly/dtsaastrial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Must have a </a:t>
            </a:r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account. Don't have one?  Sign up here:</a:t>
            </a:r>
          </a:p>
          <a:p>
            <a:pPr lvl="2" fontAlgn="ctr"/>
            <a:r>
              <a:rPr lang="en-US" sz="2800" dirty="0">
                <a:solidFill>
                  <a:schemeClr val="bg1"/>
                </a:solidFill>
                <a:hlinkClick r:id="rId6"/>
              </a:rPr>
              <a:t>https://github.com/join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Basic experience with GIT, Dynatrace and OpenShift Container Platform.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modern browser (Chrome, Firefox) and access to the public internet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5553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SLIDES_2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8431BF75-0AEE-A749-87DF-9830204ACBD4}"/>
    </a:ext>
  </a:extLst>
</a:theme>
</file>

<file path=ppt/theme/theme2.xml><?xml version="1.0" encoding="utf-8"?>
<a:theme xmlns:a="http://schemas.openxmlformats.org/drawingml/2006/main" name="BLACK SLIDES_1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561DCE1A-47D2-4149-A590-FFD53EE29B41}"/>
    </a:ext>
  </a:extLst>
</a:theme>
</file>

<file path=ppt/theme/theme3.xml><?xml version="1.0" encoding="utf-8"?>
<a:theme xmlns:a="http://schemas.openxmlformats.org/drawingml/2006/main" name="WHITE SLIDES_1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42CC4741-7462-8C4D-974C-DBDBCE15D624}"/>
    </a:ext>
  </a:extLst>
</a:theme>
</file>

<file path=ppt/theme/theme4.xml><?xml version="1.0" encoding="utf-8"?>
<a:theme xmlns:a="http://schemas.openxmlformats.org/drawingml/2006/main" name="WHITE SLIDES_2">
  <a:themeElements>
    <a:clrScheme name="Custom 16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3471DB"/>
      </a:accent3>
      <a:accent4>
        <a:srgbClr val="4361C8"/>
      </a:accent4>
      <a:accent5>
        <a:srgbClr val="5351B6"/>
      </a:accent5>
      <a:accent6>
        <a:srgbClr val="6140A3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Controlled_Release" id="{7389F236-E99A-8C4D-ACB6-DE4C0406A2D8}" vid="{9E573C56-522C-A947-97C3-59209FEC730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F8FE65E80A8C4791DDD83E290982FE" ma:contentTypeVersion="7" ma:contentTypeDescription="Create a new document." ma:contentTypeScope="" ma:versionID="b30853a293787791d003978af993c376">
  <xsd:schema xmlns:xsd="http://www.w3.org/2001/XMLSchema" xmlns:xs="http://www.w3.org/2001/XMLSchema" xmlns:p="http://schemas.microsoft.com/office/2006/metadata/properties" xmlns:ns2="975ecbaa-750d-4684-9d6f-dde56c91f74c" xmlns:ns3="fb8203b4-fe31-4bd3-bf6e-7d3582ff5478" targetNamespace="http://schemas.microsoft.com/office/2006/metadata/properties" ma:root="true" ma:fieldsID="5e40e46a27d0028b3013f1b95e4bf97f" ns2:_="" ns3:_="">
    <xsd:import namespace="975ecbaa-750d-4684-9d6f-dde56c91f74c"/>
    <xsd:import namespace="fb8203b4-fe31-4bd3-bf6e-7d3582ff54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5ecbaa-750d-4684-9d6f-dde56c91f7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203b4-fe31-4bd3-bf6e-7d3582ff547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b8203b4-fe31-4bd3-bf6e-7d3582ff5478">
      <UserInfo>
        <DisplayName>Anderson, Dave (Marketing)</DisplayName>
        <AccountId>14</AccountId>
        <AccountType/>
      </UserInfo>
      <UserInfo>
        <DisplayName>Sims, Josh</DisplayName>
        <AccountId>473</AccountId>
        <AccountType/>
      </UserInfo>
      <UserInfo>
        <DisplayName>Ward, Frances</DisplayName>
        <AccountId>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26A3DFF-4C89-4DC1-A323-10EE53871E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5ecbaa-750d-4684-9d6f-dde56c91f74c"/>
    <ds:schemaRef ds:uri="fb8203b4-fe31-4bd3-bf6e-7d3582ff54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3305D2-0ECB-44A0-862C-949F259D46BE}">
  <ds:schemaRefs>
    <ds:schemaRef ds:uri="http://purl.org/dc/terms/"/>
    <ds:schemaRef ds:uri="http://schemas.microsoft.com/office/2006/documentManagement/types"/>
    <ds:schemaRef ds:uri="975ecbaa-750d-4684-9d6f-dde56c91f74c"/>
    <ds:schemaRef ds:uri="http://purl.org/dc/elements/1.1/"/>
    <ds:schemaRef ds:uri="http://schemas.openxmlformats.org/package/2006/metadata/core-properties"/>
    <ds:schemaRef ds:uri="fb8203b4-fe31-4bd3-bf6e-7d3582ff5478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20615</TotalTime>
  <Words>1739</Words>
  <Application>Microsoft Office PowerPoint</Application>
  <PresentationFormat>Widescreen</PresentationFormat>
  <Paragraphs>414</Paragraphs>
  <Slides>49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</vt:lpstr>
      <vt:lpstr>Bernina Sans</vt:lpstr>
      <vt:lpstr>Bernina Sans Light</vt:lpstr>
      <vt:lpstr>Bernina Sans Semibold</vt:lpstr>
      <vt:lpstr>Calibri</vt:lpstr>
      <vt:lpstr>Calibri Light</vt:lpstr>
      <vt:lpstr>Courier New</vt:lpstr>
      <vt:lpstr>Wingdings</vt:lpstr>
      <vt:lpstr>BLACK SLIDES_2</vt:lpstr>
      <vt:lpstr>BLACK SLIDES_1</vt:lpstr>
      <vt:lpstr>WHITE SLIDES_1</vt:lpstr>
      <vt:lpstr>WHITE SLIDES_2</vt:lpstr>
      <vt:lpstr>Building the Enterprise Cloud with Dynatrace and Red Hat OpenShift</vt:lpstr>
      <vt:lpstr>Agenda</vt:lpstr>
      <vt:lpstr>Introduction</vt:lpstr>
      <vt:lpstr>PowerPoint Presentation</vt:lpstr>
      <vt:lpstr>Sockshop Application</vt:lpstr>
      <vt:lpstr>Sockshop Architecture</vt:lpstr>
      <vt:lpstr>Workflow I</vt:lpstr>
      <vt:lpstr>Workflow II</vt:lpstr>
      <vt:lpstr>Prerequisites You must have the following to continue </vt:lpstr>
      <vt:lpstr>Workshop Setup</vt:lpstr>
      <vt:lpstr>http://bit.ly/torontoacm </vt:lpstr>
      <vt:lpstr>http://bit.ly/torontoacm </vt:lpstr>
      <vt:lpstr>Create a new Git Organization</vt:lpstr>
      <vt:lpstr>Bastion setup </vt:lpstr>
      <vt:lpstr>What just happened????</vt:lpstr>
      <vt:lpstr>Workshop Setup</vt:lpstr>
      <vt:lpstr>Workshop 1: Monitoring as a Service</vt:lpstr>
      <vt:lpstr>Workshop 1: Start</vt:lpstr>
      <vt:lpstr>Monitoring as a Service</vt:lpstr>
      <vt:lpstr>Gathering tenant credentials</vt:lpstr>
      <vt:lpstr>Gathering tenant credentials</vt:lpstr>
      <vt:lpstr>Deploying the OneAgent Operator</vt:lpstr>
      <vt:lpstr>Monitoring is now part of the platform</vt:lpstr>
      <vt:lpstr>https://github.com/dt-toronto-acm/acm-docs/tree/master/workshop/06_Monitoring_as_a_Service </vt:lpstr>
      <vt:lpstr>Workshop 1: Completed</vt:lpstr>
      <vt:lpstr>Workshop 2: Building Environment Zero</vt:lpstr>
      <vt:lpstr>Workshop 2: Setup</vt:lpstr>
      <vt:lpstr>Configure credentials for lab</vt:lpstr>
      <vt:lpstr>Configuring Jenkins</vt:lpstr>
      <vt:lpstr>Configuring Jenkins</vt:lpstr>
      <vt:lpstr>Configuring Jenkins</vt:lpstr>
      <vt:lpstr>Configuring Jenkins</vt:lpstr>
      <vt:lpstr>Starting the pipeline</vt:lpstr>
      <vt:lpstr>Starting the pipeline</vt:lpstr>
      <vt:lpstr>Workshop 2: Completed</vt:lpstr>
      <vt:lpstr>Workshop 3: Performance as a Self-Service</vt:lpstr>
      <vt:lpstr>Workshop 3: Setup</vt:lpstr>
      <vt:lpstr>https://github.com/dt-toronto-acm/acm-docs/tree/master/workshop/07_Performance_as_a_Self_Service </vt:lpstr>
      <vt:lpstr>Workshop 3: Completed</vt:lpstr>
      <vt:lpstr>Workshop 4: Runbook Automation</vt:lpstr>
      <vt:lpstr>Workshop 4: Setup</vt:lpstr>
      <vt:lpstr>https://www.ansible.com/license </vt:lpstr>
      <vt:lpstr>Deploy Ansible</vt:lpstr>
      <vt:lpstr>Open Ansible</vt:lpstr>
      <vt:lpstr>Configure Ansible</vt:lpstr>
      <vt:lpstr>https://github.com/dt-toronto-acm/acm-docs/tree/master/workshop/09_Runbook_Automation_and_Self_Healing </vt:lpstr>
      <vt:lpstr>Workshop 4: Completed</vt:lpstr>
      <vt:lpstr>You Did It!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Palms, Nina</dc:creator>
  <cp:lastModifiedBy>Hack, Peter</cp:lastModifiedBy>
  <cp:revision>112</cp:revision>
  <dcterms:created xsi:type="dcterms:W3CDTF">2018-10-23T15:52:40Z</dcterms:created>
  <dcterms:modified xsi:type="dcterms:W3CDTF">2019-01-09T06:01:41Z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0x01010052F8FE65E80A8C4791DDD83E290982FE</vt:lpwstr>
  </property>
</Properties>
</file>